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3" r:id="rId4"/>
    <p:sldId id="257" r:id="rId5"/>
    <p:sldId id="259" r:id="rId6"/>
    <p:sldId id="260" r:id="rId7"/>
    <p:sldId id="258" r:id="rId8"/>
    <p:sldId id="272" r:id="rId9"/>
    <p:sldId id="261" r:id="rId10"/>
    <p:sldId id="274" r:id="rId11"/>
    <p:sldId id="275" r:id="rId12"/>
    <p:sldId id="276" r:id="rId13"/>
    <p:sldId id="277" r:id="rId14"/>
    <p:sldId id="26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6D55"/>
    <a:srgbClr val="1E3159"/>
    <a:srgbClr val="FAA41C"/>
    <a:srgbClr val="294284"/>
    <a:srgbClr val="C0D9F7"/>
    <a:srgbClr val="5EA0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81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02" y="6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C97F-B398-494E-B100-70911D044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9A3F-7595-4173-884E-1EF6D9A5C5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C97F-B398-494E-B100-70911D044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9A3F-7595-4173-884E-1EF6D9A5C5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C97F-B398-494E-B100-70911D044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9A3F-7595-4173-884E-1EF6D9A5C5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C97F-B398-494E-B100-70911D044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9A3F-7595-4173-884E-1EF6D9A5C5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C97F-B398-494E-B100-70911D044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9A3F-7595-4173-884E-1EF6D9A5C5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C97F-B398-494E-B100-70911D044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9A3F-7595-4173-884E-1EF6D9A5C5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C97F-B398-494E-B100-70911D044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9A3F-7595-4173-884E-1EF6D9A5C5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C97F-B398-494E-B100-70911D044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9A3F-7595-4173-884E-1EF6D9A5C5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C97F-B398-494E-B100-70911D044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9A3F-7595-4173-884E-1EF6D9A5C5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C97F-B398-494E-B100-70911D044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9A3F-7595-4173-884E-1EF6D9A5C5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C97F-B398-494E-B100-70911D044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9A3F-7595-4173-884E-1EF6D9A5C5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AC97F-B398-494E-B100-70911D044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D9A3F-7595-4173-884E-1EF6D9A5C5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http://matthewalunbrown.com/papers/ijcv2007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548318" y="1605063"/>
            <a:ext cx="9095361" cy="364787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667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710815" y="2303780"/>
            <a:ext cx="67792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>
                <a:solidFill>
                  <a:srgbClr val="2942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全景图制作</a:t>
            </a:r>
            <a:endParaRPr lang="zh-CN" altLang="en-US" sz="7200" dirty="0">
              <a:solidFill>
                <a:srgbClr val="2942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765040" y="4202430"/>
            <a:ext cx="2661285" cy="431800"/>
          </a:xfrm>
          <a:prstGeom prst="roundRect">
            <a:avLst/>
          </a:prstGeom>
          <a:solidFill>
            <a:srgbClr val="29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951760" y="4233962"/>
            <a:ext cx="2297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汇报人：陈泳宇 欧霆</a:t>
            </a:r>
            <a:endParaRPr lang="zh-CN" altLang="en-US" dirty="0" smtClean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82075" y="1081843"/>
            <a:ext cx="10363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94284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2020</a:t>
            </a:r>
            <a:endParaRPr lang="zh-CN" altLang="en-US" sz="2800" dirty="0">
              <a:solidFill>
                <a:srgbClr val="294284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3850" y="328612"/>
            <a:ext cx="11544300" cy="62007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66700" dist="1016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截屏2020-12-22 09.29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950" y="396875"/>
            <a:ext cx="9181465" cy="6063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3850" y="328612"/>
            <a:ext cx="11544300" cy="62007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66700" dist="1016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截屏2020-12-22 09.30.37"/>
          <p:cNvPicPr>
            <a:picLocks noChangeAspect="1"/>
          </p:cNvPicPr>
          <p:nvPr/>
        </p:nvPicPr>
        <p:blipFill>
          <a:blip r:embed="rId1"/>
          <a:srcRect l="1369" t="2267" r="626" b="1970"/>
          <a:stretch>
            <a:fillRect/>
          </a:stretch>
        </p:blipFill>
        <p:spPr>
          <a:xfrm>
            <a:off x="349250" y="1193800"/>
            <a:ext cx="5553075" cy="4269105"/>
          </a:xfrm>
          <a:prstGeom prst="rect">
            <a:avLst/>
          </a:prstGeom>
        </p:spPr>
      </p:pic>
      <p:pic>
        <p:nvPicPr>
          <p:cNvPr id="5" name="图片 6" descr="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385" y="2441575"/>
            <a:ext cx="6374765" cy="2172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3850" y="328612"/>
            <a:ext cx="11544300" cy="62007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66700" dist="1016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结论讨论：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本来按理说应该得出一个完整的长方形全景图，但我们并没能够得出改进结果，于是我们进一步改进。</a:t>
            </a:r>
            <a:endParaRPr lang="zh-CN" altLang="en-US"/>
          </a:p>
          <a:p>
            <a:pPr algn="ctr"/>
            <a:r>
              <a:rPr lang="zh-CN" altLang="en-US"/>
              <a:t>创建mask的两个副本：</a:t>
            </a:r>
            <a:endParaRPr lang="zh-CN" altLang="en-US"/>
          </a:p>
          <a:p>
            <a:pPr algn="ctr"/>
            <a:r>
              <a:rPr lang="zh-CN" altLang="en-US"/>
              <a:t>minRect，这个mask的白色区域会慢慢缩小，直到他刚好可以完全放入全景图内部</a:t>
            </a:r>
            <a:endParaRPr lang="zh-CN" altLang="en-US"/>
          </a:p>
          <a:p>
            <a:pPr algn="ctr"/>
            <a:r>
              <a:rPr lang="zh-CN" altLang="en-US"/>
              <a:t>Sub，这个mask用来判断minRect还是否要进一步减小，获得最适合的矩形区域</a:t>
            </a:r>
            <a:endParaRPr lang="zh-CN" altLang="en-US"/>
          </a:p>
        </p:txBody>
      </p:sp>
      <p:pic>
        <p:nvPicPr>
          <p:cNvPr id="12" name="图片 12" descr="截屏2020-12-21 23.38.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750" y="2853055"/>
            <a:ext cx="7853045" cy="320865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018540" y="607695"/>
            <a:ext cx="9943465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000" b="0"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结论讨论： </a:t>
            </a:r>
            <a:r>
              <a:rPr lang="zh-CN" altLang="en-US" sz="2000" b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</a:rPr>
              <a:t>本来按理说应该得出一个完整的长方形全景图，但我们并没能够得出改进结果，</a:t>
            </a:r>
            <a:r>
              <a:rPr lang="zh-CN" altLang="en-US" sz="2000" b="0"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</a:rPr>
              <a:t>于是我们进一步改进。</a:t>
            </a:r>
            <a:r>
              <a:rPr lang="zh-CN" altLang="en-US" sz="2000" b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</a:rPr>
              <a:t>创建</a:t>
            </a:r>
            <a:r>
              <a:rPr lang="en-US" altLang="zh-CN" sz="2000" b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</a:rPr>
              <a:t>mask</a:t>
            </a:r>
            <a:r>
              <a:rPr lang="zh-CN" altLang="en-US" sz="2000" b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</a:rPr>
              <a:t>的两个副本：</a:t>
            </a:r>
            <a:endParaRPr lang="zh-CN" altLang="en-US" sz="2000" b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</a:endParaRPr>
          </a:p>
          <a:p>
            <a:pPr marL="0" indent="0" algn="l"/>
            <a:r>
              <a:rPr lang="en-US" altLang="zh-CN" sz="2000" b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</a:rPr>
              <a:t>minRect</a:t>
            </a:r>
            <a:r>
              <a:rPr lang="zh-CN" altLang="en-US" sz="2000" b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</a:rPr>
              <a:t>，这个</a:t>
            </a:r>
            <a:r>
              <a:rPr lang="en-US" altLang="zh-CN" sz="2000" b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</a:rPr>
              <a:t>mask</a:t>
            </a:r>
            <a:r>
              <a:rPr lang="zh-CN" altLang="en-US" sz="2000" b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</a:rPr>
              <a:t>的白色区域会慢慢缩小，直到他刚好可以完全放入全景图内部</a:t>
            </a:r>
            <a:endParaRPr lang="zh-CN" altLang="en-US" sz="2000" b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</a:endParaRPr>
          </a:p>
          <a:p>
            <a:pPr marL="0" indent="0" algn="l"/>
            <a:r>
              <a:rPr lang="en-US" altLang="zh-CN" sz="2000" b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</a:rPr>
              <a:t>Sub</a:t>
            </a:r>
            <a:r>
              <a:rPr lang="zh-CN" altLang="en-US" sz="2000" b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</a:rPr>
              <a:t>，这个</a:t>
            </a:r>
            <a:r>
              <a:rPr lang="en-US" altLang="zh-CN" sz="2000" b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</a:rPr>
              <a:t>mask</a:t>
            </a:r>
            <a:r>
              <a:rPr lang="zh-CN" altLang="en-US" sz="2000" b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</a:rPr>
              <a:t>用来判断</a:t>
            </a:r>
            <a:r>
              <a:rPr lang="en-US" altLang="zh-CN" sz="2000" b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</a:rPr>
              <a:t>minRect</a:t>
            </a:r>
            <a:r>
              <a:rPr lang="zh-CN" altLang="en-US" sz="2000" b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</a:rPr>
              <a:t>还是否要进一步减小，获得最适合的矩形区域</a:t>
            </a:r>
            <a:endParaRPr lang="zh-CN" altLang="en-US" sz="2000" b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548318" y="1605063"/>
            <a:ext cx="9095361" cy="364787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667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52613" y="2208125"/>
            <a:ext cx="708677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500" dirty="0" smtClean="0">
                <a:solidFill>
                  <a:srgbClr val="2942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感谢观看</a:t>
            </a:r>
            <a:endParaRPr lang="zh-CN" altLang="en-US" sz="11500" dirty="0">
              <a:solidFill>
                <a:srgbClr val="2942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863465" y="4170680"/>
            <a:ext cx="2464435" cy="494665"/>
          </a:xfrm>
          <a:prstGeom prst="roundRect">
            <a:avLst/>
          </a:prstGeom>
          <a:solidFill>
            <a:srgbClr val="2942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951760" y="4233327"/>
            <a:ext cx="2297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汇报人：陈泳宇 欧霆</a:t>
            </a:r>
            <a:endParaRPr lang="zh-CN" altLang="en-US" dirty="0" smtClean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82075" y="1081843"/>
            <a:ext cx="10363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94284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2020</a:t>
            </a:r>
            <a:endParaRPr lang="zh-CN" altLang="en-US" sz="2800" dirty="0">
              <a:solidFill>
                <a:srgbClr val="294284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3850" y="328612"/>
            <a:ext cx="11544300" cy="62007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66700" dist="1016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462468" y="-134657"/>
            <a:ext cx="1267063" cy="1426735"/>
            <a:chOff x="5462468" y="-134657"/>
            <a:chExt cx="1267063" cy="1426735"/>
          </a:xfrm>
        </p:grpSpPr>
        <p:sp>
          <p:nvSpPr>
            <p:cNvPr id="3" name="饼形 2"/>
            <p:cNvSpPr/>
            <p:nvPr/>
          </p:nvSpPr>
          <p:spPr>
            <a:xfrm>
              <a:off x="5462468" y="-134657"/>
              <a:ext cx="1267063" cy="904765"/>
            </a:xfrm>
            <a:prstGeom prst="pie">
              <a:avLst>
                <a:gd name="adj1" fmla="val 0"/>
                <a:gd name="adj2" fmla="val 10786754"/>
              </a:avLst>
            </a:prstGeom>
            <a:solidFill>
              <a:srgbClr val="1E3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658603" y="770108"/>
              <a:ext cx="89535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b="1" dirty="0" smtClean="0">
                  <a:solidFill>
                    <a:srgbClr val="1E3159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背景</a:t>
              </a:r>
              <a:endParaRPr lang="zh-CN" altLang="en-US" sz="2800" b="1" dirty="0" smtClean="0">
                <a:solidFill>
                  <a:srgbClr val="1E3159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1655808" y="2626668"/>
            <a:ext cx="0" cy="2188028"/>
          </a:xfrm>
          <a:prstGeom prst="line">
            <a:avLst/>
          </a:prstGeom>
          <a:ln>
            <a:solidFill>
              <a:srgbClr val="1E3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964556" y="31274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246436" y="2626668"/>
            <a:ext cx="0" cy="2188028"/>
          </a:xfrm>
          <a:prstGeom prst="line">
            <a:avLst/>
          </a:prstGeom>
          <a:ln>
            <a:solidFill>
              <a:srgbClr val="1E3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640965" y="1828165"/>
            <a:ext cx="693102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1E3159"/>
                </a:solidFill>
              </a:rPr>
              <a:t>    </a:t>
            </a:r>
            <a:r>
              <a:rPr lang="zh-CN" altLang="en-US" sz="2000" dirty="0">
                <a:solidFill>
                  <a:srgbClr val="1E3159"/>
                </a:solidFill>
              </a:rPr>
              <a:t>当我们拍摄全景图的时候，会有提示要求拍摄者保持设备在</a:t>
            </a:r>
            <a:r>
              <a:rPr lang="zh-CN" altLang="en-US" sz="2000" u="sng" dirty="0">
                <a:solidFill>
                  <a:srgbClr val="C00000"/>
                </a:solidFill>
              </a:rPr>
              <a:t>同一水平线以及向同一个方向移动</a:t>
            </a:r>
            <a:r>
              <a:rPr lang="zh-CN" altLang="en-US" sz="2000" dirty="0">
                <a:solidFill>
                  <a:srgbClr val="1E3159"/>
                </a:solidFill>
              </a:rPr>
              <a:t>取景，这样才能成功实现出比较好的结果，这正是体现了图像实现全景拼接的条件—拼接的图像之间必须要有相似的区域。</a:t>
            </a:r>
            <a:endParaRPr lang="zh-CN" altLang="en-US" sz="2000" dirty="0">
              <a:solidFill>
                <a:srgbClr val="1E3159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1E3159"/>
                </a:solidFill>
              </a:rPr>
              <a:t>    一开始，我们使用的是</a:t>
            </a:r>
            <a:r>
              <a:rPr lang="zh-CN" altLang="en-US" sz="2000" b="1" dirty="0">
                <a:solidFill>
                  <a:srgbClr val="FF0000"/>
                </a:solidFill>
              </a:rPr>
              <a:t>ORB算法</a:t>
            </a:r>
            <a:r>
              <a:rPr lang="zh-CN" altLang="en-US" sz="2000" dirty="0">
                <a:solidFill>
                  <a:srgbClr val="1E3159"/>
                </a:solidFill>
              </a:rPr>
              <a:t>进行特征点提取及特征点描述，但该方法无法在多张拼接中得到较好的实验结果，通过进一步查找文献，我们将展示我们如何使用</a:t>
            </a:r>
            <a:r>
              <a:rPr lang="zh-CN" altLang="en-US" sz="2000" b="1" dirty="0">
                <a:solidFill>
                  <a:srgbClr val="FF0000"/>
                </a:solidFill>
              </a:rPr>
              <a:t>cv2.createStitcher和cv2.Stitcher_create函数</a:t>
            </a:r>
            <a:r>
              <a:rPr lang="zh-CN" altLang="en-US" sz="2000" dirty="0">
                <a:solidFill>
                  <a:srgbClr val="1E3159"/>
                </a:solidFill>
              </a:rPr>
              <a:t>执行多个图像拼接。</a:t>
            </a:r>
            <a:endParaRPr lang="zh-CN" altLang="en-US" sz="2000" dirty="0">
              <a:solidFill>
                <a:srgbClr val="1E3159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3215" y="329247"/>
            <a:ext cx="11544300" cy="62007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66700" dist="1016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￼￼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462587" y="807196"/>
            <a:ext cx="1724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 smtClean="0">
                <a:solidFill>
                  <a:srgbClr val="1E315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初步实验</a:t>
            </a:r>
            <a:endParaRPr lang="zh-CN" altLang="en-US" sz="2000" b="1" dirty="0" smtClean="0">
              <a:solidFill>
                <a:srgbClr val="1E315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饼形 6"/>
          <p:cNvSpPr/>
          <p:nvPr/>
        </p:nvSpPr>
        <p:spPr>
          <a:xfrm>
            <a:off x="5462468" y="-134657"/>
            <a:ext cx="1267063" cy="904765"/>
          </a:xfrm>
          <a:prstGeom prst="pie">
            <a:avLst>
              <a:gd name="adj1" fmla="val 0"/>
              <a:gd name="adj2" fmla="val 10786754"/>
            </a:avLst>
          </a:prstGeom>
          <a:solidFill>
            <a:srgbClr val="1E3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4545063" y="613605"/>
            <a:ext cx="786809" cy="786809"/>
          </a:xfrm>
          <a:prstGeom prst="ellipse">
            <a:avLst/>
          </a:prstGeom>
          <a:solidFill>
            <a:srgbClr val="D76D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endParaRPr lang="zh-CN" altLang="en-US" sz="3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7835" y="1776730"/>
            <a:ext cx="487426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</a:rPr>
              <a:t>    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</a:rPr>
              <a:t>一开始我们采用了</a:t>
            </a: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</a:rPr>
              <a:t>最基本的拼接方式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</a:rPr>
              <a:t>，采</a:t>
            </a: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</a:rPr>
              <a:t>用所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</a:rPr>
              <a:t>谓</a:t>
            </a: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</a:rPr>
              <a:t>的「feature based image alignment」，也就是抓取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</a:rPr>
              <a:t>两张</a:t>
            </a: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</a:rPr>
              <a:t>相片的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</a:rPr>
              <a:t>特征点</a:t>
            </a: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</a:rPr>
              <a:t>，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</a:rPr>
              <a:t>然后将相应的点对接再一起。</a:t>
            </a:r>
            <a:endParaRPr lang="zh-CN" altLang="en-US" sz="1600" dirty="0">
              <a:solidFill>
                <a:srgbClr val="1E3159"/>
              </a:solidFill>
              <a:ea typeface="+mn-lt"/>
              <a:cs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  <a:sym typeface="+mn-ea"/>
              </a:rPr>
              <a:t>    当时我们使用了</a:t>
            </a:r>
            <a:r>
              <a:rPr lang="zh-CN" altLang="en-US" sz="1600" dirty="0">
                <a:solidFill>
                  <a:srgbClr val="C00000"/>
                </a:solidFill>
                <a:ea typeface="+mn-lt"/>
                <a:cs typeface="+mn-lt"/>
                <a:sym typeface="+mn-ea"/>
              </a:rPr>
              <a:t>ORB算法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  <a:sym typeface="+mn-ea"/>
              </a:rPr>
              <a:t>进行特征点检测，ORB 继承了 FAST 运算快速特性适用於 realtime，且其针对 FAST 方法进行強化，加入旋转不变性</a:t>
            </a:r>
            <a:r>
              <a:rPr lang="zh-CN" altLang="en-US" sz="1600">
                <a:ea typeface="+mn-lt"/>
                <a:cs typeface="+mn-lt"/>
              </a:rPr>
              <a:t>。</a:t>
            </a:r>
            <a:endParaRPr lang="en-US" altLang="zh-CN" sz="1600" dirty="0">
              <a:solidFill>
                <a:srgbClr val="1E3159"/>
              </a:solidFill>
              <a:ea typeface="+mn-lt"/>
              <a:cs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05780" y="1400175"/>
            <a:ext cx="626173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C00000"/>
                </a:solidFill>
                <a:ea typeface="+mn-lt"/>
                <a:cs typeface="+mn-lt"/>
              </a:rPr>
              <a:t>主要步骤：</a:t>
            </a:r>
            <a:endParaRPr lang="en-US" altLang="zh-CN" sz="1600" dirty="0">
              <a:solidFill>
                <a:srgbClr val="1E3159"/>
              </a:solidFill>
              <a:ea typeface="+mn-lt"/>
              <a:cs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</a:rPr>
              <a:t>1. 找出並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</a:rPr>
              <a:t>筛选</a:t>
            </a: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</a:rPr>
              <a:t>相片中的 Keypoints/Descriptors 及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</a:rPr>
              <a:t>对应点（</a:t>
            </a: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</a:rPr>
              <a:t>cv2.ORB_create –&gt; cv2.DescriptorMatcher_create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</a:rPr>
              <a:t>）；</a:t>
            </a:r>
            <a:endParaRPr lang="en-US" altLang="zh-CN" sz="1600" dirty="0">
              <a:solidFill>
                <a:srgbClr val="1E3159"/>
              </a:solidFill>
              <a:ea typeface="+mn-lt"/>
              <a:cs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</a:rPr>
              <a:t>2. 取得 homography matrix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</a:rPr>
              <a:t>（</a:t>
            </a: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</a:rPr>
              <a:t>cv2.findHomography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</a:rPr>
              <a:t>）；</a:t>
            </a:r>
            <a:endParaRPr lang="en-US" altLang="zh-CN" sz="1600" dirty="0">
              <a:solidFill>
                <a:srgbClr val="1E3159"/>
              </a:solidFill>
              <a:ea typeface="+mn-lt"/>
              <a:cs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</a:rPr>
              <a:t>3. 依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</a:rPr>
              <a:t>步骤</a:t>
            </a: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</a:rPr>
              <a:t>二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</a:rPr>
              <a:t>产</a:t>
            </a: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</a:rPr>
              <a:t>生的 matrix 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</a:rPr>
              <a:t>变</a:t>
            </a: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</a:rPr>
              <a:t>形第二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</a:rPr>
              <a:t>张</a:t>
            </a: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</a:rPr>
              <a:t>的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</a:rPr>
              <a:t>图</a:t>
            </a: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</a:rPr>
              <a:t>片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</a:rPr>
              <a:t>（</a:t>
            </a: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  <a:sym typeface="+mn-ea"/>
              </a:rPr>
              <a:t>cv2.warpPerspective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  <a:sym typeface="+mn-ea"/>
              </a:rPr>
              <a:t>）；</a:t>
            </a:r>
            <a:endParaRPr lang="en-US" altLang="zh-CN" sz="1600" dirty="0">
              <a:solidFill>
                <a:srgbClr val="1E3159"/>
              </a:solidFill>
              <a:ea typeface="+mn-lt"/>
              <a:cs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</a:rPr>
              <a:t>4. 合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</a:rPr>
              <a:t>并</a:t>
            </a: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</a:rPr>
              <a:t>第一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</a:rPr>
              <a:t>张</a:t>
            </a: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</a:rPr>
              <a:t>及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</a:rPr>
              <a:t>处理后</a:t>
            </a: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</a:rPr>
              <a:t>的第二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</a:rPr>
              <a:t>张图</a:t>
            </a:r>
            <a:r>
              <a:rPr lang="en-US" altLang="zh-CN" sz="1600" dirty="0">
                <a:solidFill>
                  <a:srgbClr val="1E3159"/>
                </a:solidFill>
                <a:ea typeface="+mn-lt"/>
                <a:cs typeface="+mn-lt"/>
              </a:rPr>
              <a:t>片即可得到拼接</a:t>
            </a:r>
            <a:r>
              <a:rPr lang="zh-CN" altLang="en-US" sz="1600" dirty="0">
                <a:solidFill>
                  <a:srgbClr val="1E3159"/>
                </a:solidFill>
                <a:ea typeface="+mn-lt"/>
                <a:cs typeface="+mn-lt"/>
              </a:rPr>
              <a:t>后的结果。</a:t>
            </a:r>
            <a:endParaRPr lang="en-US" altLang="zh-CN" sz="1600" dirty="0">
              <a:solidFill>
                <a:srgbClr val="1E3159"/>
              </a:solidFill>
              <a:ea typeface="+mn-lt"/>
              <a:cs typeface="+mn-lt"/>
            </a:endParaRPr>
          </a:p>
        </p:txBody>
      </p:sp>
      <p:pic>
        <p:nvPicPr>
          <p:cNvPr id="6" name="图片 5" descr="X orient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3085" y="4083685"/>
            <a:ext cx="5601335" cy="2446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3850" y="329247"/>
            <a:ext cx="11544300" cy="62007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66700" dist="1016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本程式參考自 School of AI 的課程。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62587" y="819896"/>
            <a:ext cx="1724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000" b="1" dirty="0" smtClean="0">
                <a:solidFill>
                  <a:srgbClr val="1E315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关键代码</a:t>
            </a:r>
            <a:endParaRPr lang="zh-CN" altLang="en-US" sz="2000" b="1" dirty="0" smtClean="0">
              <a:solidFill>
                <a:srgbClr val="1E315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饼形 3"/>
          <p:cNvSpPr/>
          <p:nvPr/>
        </p:nvSpPr>
        <p:spPr>
          <a:xfrm>
            <a:off x="5462468" y="-121957"/>
            <a:ext cx="1267063" cy="904765"/>
          </a:xfrm>
          <a:prstGeom prst="pie">
            <a:avLst>
              <a:gd name="adj1" fmla="val 0"/>
              <a:gd name="adj2" fmla="val 10786754"/>
            </a:avLst>
          </a:prstGeom>
          <a:solidFill>
            <a:srgbClr val="1E3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4545063" y="626305"/>
            <a:ext cx="786809" cy="786809"/>
          </a:xfrm>
          <a:prstGeom prst="ellipse">
            <a:avLst/>
          </a:prstGeom>
          <a:solidFill>
            <a:srgbClr val="D76D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endParaRPr lang="zh-CN" altLang="en-US" sz="3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3" name="图片 12" descr="截屏2020-12-22 08.49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5715" y="1412875"/>
            <a:ext cx="7100570" cy="2030095"/>
          </a:xfrm>
          <a:prstGeom prst="rect">
            <a:avLst/>
          </a:prstGeom>
        </p:spPr>
      </p:pic>
      <p:pic>
        <p:nvPicPr>
          <p:cNvPr id="14" name="图片 13" descr="截屏2020-12-22 08.50.21"/>
          <p:cNvPicPr>
            <a:picLocks noChangeAspect="1"/>
          </p:cNvPicPr>
          <p:nvPr/>
        </p:nvPicPr>
        <p:blipFill>
          <a:blip r:embed="rId2"/>
          <a:srcRect r="-690" b="33115"/>
          <a:stretch>
            <a:fillRect/>
          </a:stretch>
        </p:blipFill>
        <p:spPr>
          <a:xfrm>
            <a:off x="2545715" y="3442970"/>
            <a:ext cx="7228205" cy="2789555"/>
          </a:xfrm>
          <a:prstGeom prst="rect">
            <a:avLst/>
          </a:prstGeom>
        </p:spPr>
      </p:pic>
      <p:pic>
        <p:nvPicPr>
          <p:cNvPr id="15" name="图片 14" descr="截屏2020-12-22 08.52.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0" y="1412875"/>
            <a:ext cx="7569835" cy="3467100"/>
          </a:xfrm>
          <a:prstGeom prst="rect">
            <a:avLst/>
          </a:prstGeom>
        </p:spPr>
      </p:pic>
      <p:pic>
        <p:nvPicPr>
          <p:cNvPr id="16" name="图片 15" descr="截屏2020-12-22 09.02.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100" y="4879975"/>
            <a:ext cx="5397500" cy="11938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015095" y="6529705"/>
            <a:ext cx="3175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代码参考自 School of AI 的課程。</a:t>
            </a:r>
            <a:endParaRPr lang="zh-CN" altLang="en-US"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3850" y="328612"/>
            <a:ext cx="11544300" cy="62007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66700" dist="1016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62587" y="819896"/>
            <a:ext cx="1724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000" b="1" dirty="0" smtClean="0">
                <a:solidFill>
                  <a:srgbClr val="1E315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实验结果</a:t>
            </a:r>
            <a:endParaRPr lang="zh-CN" altLang="en-US" sz="2000" b="1" dirty="0" smtClean="0">
              <a:solidFill>
                <a:srgbClr val="1E315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饼形 3"/>
          <p:cNvSpPr/>
          <p:nvPr/>
        </p:nvSpPr>
        <p:spPr>
          <a:xfrm>
            <a:off x="5462468" y="-121957"/>
            <a:ext cx="1267063" cy="904765"/>
          </a:xfrm>
          <a:prstGeom prst="pie">
            <a:avLst>
              <a:gd name="adj1" fmla="val 0"/>
              <a:gd name="adj2" fmla="val 10786754"/>
            </a:avLst>
          </a:prstGeom>
          <a:solidFill>
            <a:srgbClr val="1E3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4545063" y="626305"/>
            <a:ext cx="786809" cy="786809"/>
          </a:xfrm>
          <a:prstGeom prst="ellipse">
            <a:avLst/>
          </a:prstGeom>
          <a:solidFill>
            <a:srgbClr val="D76D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endParaRPr lang="zh-CN" altLang="en-US" sz="3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5" name="图片 14" descr="keypoin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435" y="1412875"/>
            <a:ext cx="10057765" cy="4609465"/>
          </a:xfrm>
          <a:prstGeom prst="rect">
            <a:avLst/>
          </a:prstGeom>
        </p:spPr>
      </p:pic>
      <p:pic>
        <p:nvPicPr>
          <p:cNvPr id="16" name="图片 15" descr="matches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13000"/>
            <a:ext cx="10058400" cy="2336165"/>
          </a:xfrm>
          <a:prstGeom prst="rect">
            <a:avLst/>
          </a:prstGeom>
        </p:spPr>
      </p:pic>
      <p:pic>
        <p:nvPicPr>
          <p:cNvPr id="17" name="图片 16" descr="stitched-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413000"/>
            <a:ext cx="10058400" cy="2336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3850" y="329247"/>
            <a:ext cx="11544300" cy="62007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66700" dist="1016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这里使用的算法与Brown和Lowe在他们2017年的论文“Automatic Panoramic Image Stitching with Invariant Features”中提出的方法类似。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645285" y="2643505"/>
            <a:ext cx="6775450" cy="276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cv2.createStitcher和cv2.Stitcher_create函数</a:t>
            </a:r>
            <a:endParaRPr lang="zh-CN" altLang="en-US" sz="1600" b="1" dirty="0">
              <a:solidFill>
                <a:srgbClr val="C00000"/>
              </a:solidFill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rgbClr val="1E3159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1E3159"/>
                </a:solidFill>
              </a:rPr>
              <a:t>该算法对以下条件有较好的鲁棒性：</a:t>
            </a:r>
            <a:endParaRPr lang="zh-CN" altLang="en-US" sz="1600" dirty="0">
              <a:solidFill>
                <a:srgbClr val="1E3159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1E3159"/>
                </a:solidFill>
              </a:rPr>
              <a:t>输入图像的顺序</a:t>
            </a:r>
            <a:endParaRPr lang="zh-CN" altLang="en-US" sz="1600" dirty="0">
              <a:solidFill>
                <a:srgbClr val="1E3159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1E3159"/>
                </a:solidFill>
              </a:rPr>
              <a:t>图像的方向</a:t>
            </a:r>
            <a:endParaRPr lang="zh-CN" altLang="en-US" sz="1600" dirty="0">
              <a:solidFill>
                <a:srgbClr val="1E3159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1E3159"/>
                </a:solidFill>
              </a:rPr>
              <a:t>光照变化</a:t>
            </a:r>
            <a:endParaRPr lang="zh-CN" altLang="en-US" sz="1600" dirty="0">
              <a:solidFill>
                <a:srgbClr val="1E3159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1E3159"/>
                </a:solidFill>
              </a:rPr>
              <a:t>图像噪声</a:t>
            </a:r>
            <a:endParaRPr lang="zh-CN" altLang="en-US" sz="1600" dirty="0">
              <a:solidFill>
                <a:srgbClr val="1E3159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62587" y="807196"/>
            <a:ext cx="1724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000" b="1" dirty="0" smtClean="0">
                <a:solidFill>
                  <a:srgbClr val="1E315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二次实验</a:t>
            </a:r>
            <a:endParaRPr lang="zh-CN" altLang="en-US" sz="2000" b="1" dirty="0" smtClean="0">
              <a:solidFill>
                <a:srgbClr val="1E315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3" name="饼形 22"/>
          <p:cNvSpPr/>
          <p:nvPr/>
        </p:nvSpPr>
        <p:spPr>
          <a:xfrm>
            <a:off x="5462468" y="-134657"/>
            <a:ext cx="1267063" cy="904765"/>
          </a:xfrm>
          <a:prstGeom prst="pie">
            <a:avLst>
              <a:gd name="adj1" fmla="val 0"/>
              <a:gd name="adj2" fmla="val 10786754"/>
            </a:avLst>
          </a:prstGeom>
          <a:solidFill>
            <a:srgbClr val="1E3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545063" y="613605"/>
            <a:ext cx="786809" cy="786809"/>
          </a:xfrm>
          <a:prstGeom prst="ellipse">
            <a:avLst/>
          </a:prstGeom>
          <a:solidFill>
            <a:srgbClr val="D76D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endParaRPr lang="en-US" altLang="zh-CN" sz="3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645285" y="1704975"/>
            <a:ext cx="935863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000" b="0">
                <a:latin typeface="Songti SC" panose="02010800040101010101" charset="-122"/>
                <a:ea typeface="Songti SC" panose="02010800040101010101" charset="-122"/>
                <a:cs typeface="Songti SC" panose="02010800040101010101" charset="-122"/>
              </a:rPr>
              <a:t>这里使用的算法与</a:t>
            </a:r>
            <a:r>
              <a:rPr lang="en-US" altLang="zh-CN" sz="2000" b="0">
                <a:latin typeface="Songti SC" panose="02010800040101010101" charset="-122"/>
                <a:ea typeface="Songti SC" panose="02010800040101010101" charset="-122"/>
                <a:cs typeface="Songti SC" panose="02010800040101010101" charset="-122"/>
              </a:rPr>
              <a:t>Brown</a:t>
            </a:r>
            <a:r>
              <a:rPr lang="zh-CN" altLang="en-US" sz="2000" b="0">
                <a:latin typeface="Songti SC" panose="02010800040101010101" charset="-122"/>
                <a:ea typeface="Songti SC" panose="02010800040101010101" charset="-122"/>
                <a:cs typeface="Songti SC" panose="02010800040101010101" charset="-122"/>
              </a:rPr>
              <a:t>和</a:t>
            </a:r>
            <a:r>
              <a:rPr lang="en-US" altLang="zh-CN" sz="2000" b="0">
                <a:latin typeface="Songti SC" panose="02010800040101010101" charset="-122"/>
                <a:ea typeface="Songti SC" panose="02010800040101010101" charset="-122"/>
                <a:cs typeface="Songti SC" panose="02010800040101010101" charset="-122"/>
              </a:rPr>
              <a:t>Lowe</a:t>
            </a:r>
            <a:r>
              <a:rPr lang="zh-CN" altLang="en-US" sz="2000" b="0">
                <a:latin typeface="Songti SC" panose="02010800040101010101" charset="-122"/>
                <a:ea typeface="Songti SC" panose="02010800040101010101" charset="-122"/>
                <a:cs typeface="Songti SC" panose="02010800040101010101" charset="-122"/>
              </a:rPr>
              <a:t>在他们</a:t>
            </a:r>
            <a:r>
              <a:rPr lang="en-US" altLang="zh-CN" sz="2000" b="0">
                <a:latin typeface="Songti SC" panose="02010800040101010101" charset="-122"/>
                <a:ea typeface="Songti SC" panose="02010800040101010101" charset="-122"/>
                <a:cs typeface="Songti SC" panose="02010800040101010101" charset="-122"/>
              </a:rPr>
              <a:t>2017</a:t>
            </a:r>
            <a:r>
              <a:rPr lang="zh-CN" altLang="en-US" sz="2000" b="0">
                <a:latin typeface="Songti SC" panose="02010800040101010101" charset="-122"/>
                <a:ea typeface="Songti SC" panose="02010800040101010101" charset="-122"/>
                <a:cs typeface="Songti SC" panose="02010800040101010101" charset="-122"/>
              </a:rPr>
              <a:t>年的论文</a:t>
            </a:r>
            <a:r>
              <a:rPr lang="zh-CN" altLang="en-US" sz="2000" b="0">
                <a:solidFill>
                  <a:srgbClr val="4D4D4D"/>
                </a:solidFill>
                <a:highlight>
                  <a:srgbClr val="FFFFFF"/>
                </a:highlight>
                <a:latin typeface="-apple-system" charset="0"/>
                <a:cs typeface="-apple-system" charset="0"/>
              </a:rPr>
              <a:t>“</a:t>
            </a:r>
            <a:r>
              <a:rPr lang="en-US" altLang="zh-CN" sz="2000" b="0" u="sng">
                <a:solidFill>
                  <a:srgbClr val="6795B5"/>
                </a:solidFill>
                <a:uFill>
                  <a:solidFill>
                    <a:srgbClr val="000000"/>
                  </a:solidFill>
                </a:uFill>
                <a:latin typeface="-apple-system" charset="0"/>
                <a:cs typeface="-apple-system" charset="0"/>
                <a:hlinkClick r:id="rId1"/>
              </a:rPr>
              <a:t>Automatic Panoramic Image Stitching with Invariant Features</a:t>
            </a:r>
            <a:r>
              <a:rPr lang="en-US" altLang="zh-CN" sz="2000" b="0">
                <a:solidFill>
                  <a:srgbClr val="4D4D4D"/>
                </a:solidFill>
                <a:highlight>
                  <a:srgbClr val="FFFFFF"/>
                </a:highlight>
                <a:latin typeface="-apple-system" charset="0"/>
                <a:cs typeface="-apple-system" charset="0"/>
              </a:rPr>
              <a:t>”</a:t>
            </a:r>
            <a:r>
              <a:rPr lang="zh-CN" altLang="en-US" sz="2000" b="0">
                <a:solidFill>
                  <a:srgbClr val="4D4D4D"/>
                </a:solidFill>
                <a:highlight>
                  <a:srgbClr val="FFFFFF"/>
                </a:highlight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</a:rPr>
              <a:t>中提出的方法类似。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3850" y="329247"/>
            <a:ext cx="11544300" cy="62007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66700" dist="1016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这里使用的算法与Brown和Lowe在他们2017年的论文“Automatic Panoramic Image Stitching with Invariant Features”中提出的方法类似。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462587" y="807196"/>
            <a:ext cx="1724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000" b="1" dirty="0" smtClean="0">
                <a:solidFill>
                  <a:srgbClr val="1E315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关键技术描述</a:t>
            </a:r>
            <a:endParaRPr lang="zh-CN" altLang="en-US" sz="2000" b="1" dirty="0" smtClean="0">
              <a:solidFill>
                <a:srgbClr val="1E315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3" name="饼形 22"/>
          <p:cNvSpPr/>
          <p:nvPr/>
        </p:nvSpPr>
        <p:spPr>
          <a:xfrm>
            <a:off x="5462468" y="-134657"/>
            <a:ext cx="1267063" cy="904765"/>
          </a:xfrm>
          <a:prstGeom prst="pie">
            <a:avLst>
              <a:gd name="adj1" fmla="val 0"/>
              <a:gd name="adj2" fmla="val 10786754"/>
            </a:avLst>
          </a:prstGeom>
          <a:solidFill>
            <a:srgbClr val="1E3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545063" y="613605"/>
            <a:ext cx="786809" cy="786809"/>
          </a:xfrm>
          <a:prstGeom prst="ellipse">
            <a:avLst/>
          </a:prstGeom>
          <a:solidFill>
            <a:srgbClr val="D76D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endParaRPr lang="en-US" altLang="zh-CN" sz="3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280285" y="2759075"/>
            <a:ext cx="935863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000" b="0">
                <a:latin typeface="Songti SC" panose="02010800040101010101" charset="-122"/>
                <a:ea typeface="Songti SC" panose="02010800040101010101" charset="-122"/>
                <a:cs typeface="Songti SC" panose="02010800040101010101" charset="-122"/>
              </a:rPr>
              <a:t>流程图</a:t>
            </a:r>
            <a:endParaRPr lang="zh-CN" altLang="en-US" sz="2000" b="0">
              <a:latin typeface="Songti SC" panose="02010800040101010101" charset="-122"/>
              <a:ea typeface="Songti SC" panose="02010800040101010101" charset="-122"/>
              <a:cs typeface="Songti SC" panose="02010800040101010101" charset="-122"/>
            </a:endParaRPr>
          </a:p>
        </p:txBody>
      </p:sp>
      <p:pic>
        <p:nvPicPr>
          <p:cNvPr id="5" name="图片 5" descr="未命名文件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8855" y="328613"/>
            <a:ext cx="5266690" cy="6171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3850" y="328612"/>
            <a:ext cx="11544300" cy="62007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66700" dist="1016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截屏2020-12-22 09.28.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0" y="328295"/>
            <a:ext cx="9347835" cy="2489200"/>
          </a:xfrm>
          <a:prstGeom prst="rect">
            <a:avLst/>
          </a:prstGeom>
        </p:spPr>
      </p:pic>
      <p:pic>
        <p:nvPicPr>
          <p:cNvPr id="3" name="图片 2" descr="截屏2020-12-22 09.28.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15" y="2817495"/>
            <a:ext cx="9031605" cy="3667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3850" y="328612"/>
            <a:ext cx="11544300" cy="62007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66700" dist="1016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截屏2020-12-22 09.28.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0" y="328295"/>
            <a:ext cx="9347835" cy="2489200"/>
          </a:xfrm>
          <a:prstGeom prst="rect">
            <a:avLst/>
          </a:prstGeom>
        </p:spPr>
      </p:pic>
      <p:pic>
        <p:nvPicPr>
          <p:cNvPr id="3" name="图片 2" descr="截屏2020-12-22 09.28.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3004185"/>
            <a:ext cx="9195435" cy="3426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LIDE.ICON" val="#370906;#370908;#368823;#370901;"/>
  <p:tag name="KSO_WM_SLIDE_MODEL_TYPE" val="cover"/>
</p:tagLst>
</file>

<file path=ppt/tags/tag2.xml><?xml version="1.0" encoding="utf-8"?>
<p:tagLst xmlns:p="http://schemas.openxmlformats.org/presentationml/2006/main">
  <p:tag name="ISLIDE.ICON" val="#407180;#368965;#368823;"/>
</p:tagLst>
</file>

<file path=ppt/tags/tag3.xml><?xml version="1.0" encoding="utf-8"?>
<p:tagLst xmlns:p="http://schemas.openxmlformats.org/presentationml/2006/main">
  <p:tag name="ISLIDE.ICON" val="#370906;#370908;#368823;#370901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1388</Words>
  <Application>WPS 文字</Application>
  <PresentationFormat>宽屏</PresentationFormat>
  <Paragraphs>84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4" baseType="lpstr">
      <vt:lpstr>Arial</vt:lpstr>
      <vt:lpstr>方正书宋_GBK</vt:lpstr>
      <vt:lpstr>Wingdings</vt:lpstr>
      <vt:lpstr>华文中宋</vt:lpstr>
      <vt:lpstr>华文宋体</vt:lpstr>
      <vt:lpstr>Adobe 黑体 Std R</vt:lpstr>
      <vt:lpstr>Songti SC</vt:lpstr>
      <vt:lpstr>-apple-system</vt:lpstr>
      <vt:lpstr>Songti SC Regular</vt:lpstr>
      <vt:lpstr>Songti SC Bold</vt:lpstr>
      <vt:lpstr>等线</vt:lpstr>
      <vt:lpstr>苹方-简</vt:lpstr>
      <vt:lpstr>微软雅黑</vt:lpstr>
      <vt:lpstr>汉仪旗黑</vt:lpstr>
      <vt:lpstr>宋体</vt:lpstr>
      <vt:lpstr>Arial Unicode MS</vt:lpstr>
      <vt:lpstr>等线 Light</vt:lpstr>
      <vt:lpstr>Calibri</vt:lpstr>
      <vt:lpstr>Helvetica Neue</vt:lpstr>
      <vt:lpstr>宋体-简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wingyuc</cp:lastModifiedBy>
  <cp:revision>22</cp:revision>
  <dcterms:created xsi:type="dcterms:W3CDTF">2022-01-27T02:40:09Z</dcterms:created>
  <dcterms:modified xsi:type="dcterms:W3CDTF">2022-01-27T02:40:09Z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